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cbb423b38ad4361" /><Relationship Type="http://schemas.openxmlformats.org/officeDocument/2006/relationships/extended-properties" Target="/docProps/app.xml" Id="Rbbaa281d9078489d" /><Relationship Type="http://schemas.openxmlformats.org/officeDocument/2006/relationships/officeDocument" Target="/ppt/presentation.xml" Id="R25de9b860b65465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6359f719d614152"/>
  </p:sldMasterIdLst>
  <p:notesMasterIdLst>
    <p:notesMasterId xmlns:r="http://schemas.openxmlformats.org/officeDocument/2006/relationships" r:id="Ra7f25d44b57744f7"/>
  </p:notesMasterIdLst>
  <p:sldIdLst>
    <p:sldId xmlns:r="http://schemas.openxmlformats.org/officeDocument/2006/relationships" id="256" r:id="R3620e37b3d364d16"/>
    <p:sldId xmlns:r="http://schemas.openxmlformats.org/officeDocument/2006/relationships" id="257" r:id="Rd445279677e843fd"/>
    <p:sldId xmlns:r="http://schemas.openxmlformats.org/officeDocument/2006/relationships" id="258" r:id="Rf257f7d77f964599"/>
    <p:sldId xmlns:r="http://schemas.openxmlformats.org/officeDocument/2006/relationships" id="259" r:id="R4892d4f615724da6"/>
    <p:sldId xmlns:r="http://schemas.openxmlformats.org/officeDocument/2006/relationships" id="260" r:id="Rdb3f213720b84332"/>
    <p:sldId xmlns:r="http://schemas.openxmlformats.org/officeDocument/2006/relationships" id="261" r:id="Rbaba39de7acc44e7"/>
    <p:sldId xmlns:r="http://schemas.openxmlformats.org/officeDocument/2006/relationships" id="262" r:id="R7804439b430e4b35"/>
    <p:sldId xmlns:r="http://schemas.openxmlformats.org/officeDocument/2006/relationships" id="263" r:id="R4915d05c307c47ad"/>
    <p:sldId xmlns:r="http://schemas.openxmlformats.org/officeDocument/2006/relationships" id="264" r:id="R233d76cde6f7422b"/>
    <p:sldId xmlns:r="http://schemas.openxmlformats.org/officeDocument/2006/relationships" id="265" r:id="Rf24c0833dde8470b"/>
    <p:sldId xmlns:r="http://schemas.openxmlformats.org/officeDocument/2006/relationships" id="266" r:id="R25e8ea0c646e4c03"/>
    <p:sldId xmlns:r="http://schemas.openxmlformats.org/officeDocument/2006/relationships" id="267" r:id="Rbc3e7d8896de423f"/>
    <p:sldId xmlns:r="http://schemas.openxmlformats.org/officeDocument/2006/relationships" id="268" r:id="R546cc038e18b479e"/>
    <p:sldId xmlns:r="http://schemas.openxmlformats.org/officeDocument/2006/relationships" id="269" r:id="R50e49034f6004569"/>
    <p:sldId xmlns:r="http://schemas.openxmlformats.org/officeDocument/2006/relationships" id="270" r:id="Rb4a0c0fbe7454ced"/>
    <p:sldId xmlns:r="http://schemas.openxmlformats.org/officeDocument/2006/relationships" id="271" r:id="R4413064ec82a4371"/>
    <p:sldId xmlns:r="http://schemas.openxmlformats.org/officeDocument/2006/relationships" id="272" r:id="Rc08ec9cefe6f4c94"/>
    <p:sldId xmlns:r="http://schemas.openxmlformats.org/officeDocument/2006/relationships" id="273" r:id="R5d63602b4a604831"/>
    <p:sldId xmlns:r="http://schemas.openxmlformats.org/officeDocument/2006/relationships" id="274" r:id="R11395d6e2b0c4fad"/>
    <p:sldId xmlns:r="http://schemas.openxmlformats.org/officeDocument/2006/relationships" id="275" r:id="R24aaba46422d4a73"/>
    <p:sldId xmlns:r="http://schemas.openxmlformats.org/officeDocument/2006/relationships" id="276" r:id="R08459f84c0e94852"/>
    <p:sldId xmlns:r="http://schemas.openxmlformats.org/officeDocument/2006/relationships" id="277" r:id="R1a280234ce2f421f"/>
    <p:sldId xmlns:r="http://schemas.openxmlformats.org/officeDocument/2006/relationships" id="278" r:id="Re1b20ffc7c994a5a"/>
    <p:sldId xmlns:r="http://schemas.openxmlformats.org/officeDocument/2006/relationships" id="279" r:id="Rade753359e3846a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62757cf3ab446ca" /><Relationship Type="http://schemas.openxmlformats.org/officeDocument/2006/relationships/slideMaster" Target="/ppt/slideMasters/slideMaster1.xml" Id="R86359f719d614152" /><Relationship Type="http://schemas.openxmlformats.org/officeDocument/2006/relationships/notesMaster" Target="/ppt/notesMasters/notesMaster1.xml" Id="Ra7f25d44b57744f7" /><Relationship Type="http://schemas.openxmlformats.org/officeDocument/2006/relationships/presProps" Target="/ppt/presProps.xml" Id="R8e6283d541be4ea7" /><Relationship Type="http://schemas.openxmlformats.org/officeDocument/2006/relationships/tableStyles" Target="/ppt/tableStyles.xml" Id="Re4e380783d8a4616" /><Relationship Type="http://schemas.openxmlformats.org/officeDocument/2006/relationships/slide" Target="/ppt/slides/slide1.xml" Id="R3620e37b3d364d16" /><Relationship Type="http://schemas.openxmlformats.org/officeDocument/2006/relationships/slide" Target="/ppt/slides/slide2.xml" Id="Rd445279677e843fd" /><Relationship Type="http://schemas.openxmlformats.org/officeDocument/2006/relationships/slide" Target="/ppt/slides/slide3.xml" Id="Rf257f7d77f964599" /><Relationship Type="http://schemas.openxmlformats.org/officeDocument/2006/relationships/slide" Target="/ppt/slides/slide4.xml" Id="R4892d4f615724da6" /><Relationship Type="http://schemas.openxmlformats.org/officeDocument/2006/relationships/slide" Target="/ppt/slides/slide5.xml" Id="Rdb3f213720b84332" /><Relationship Type="http://schemas.openxmlformats.org/officeDocument/2006/relationships/slide" Target="/ppt/slides/slide6.xml" Id="Rbaba39de7acc44e7" /><Relationship Type="http://schemas.openxmlformats.org/officeDocument/2006/relationships/slide" Target="/ppt/slides/slide7.xml" Id="R7804439b430e4b35" /><Relationship Type="http://schemas.openxmlformats.org/officeDocument/2006/relationships/slide" Target="/ppt/slides/slide8.xml" Id="R4915d05c307c47ad" /><Relationship Type="http://schemas.openxmlformats.org/officeDocument/2006/relationships/slide" Target="/ppt/slides/slide9.xml" Id="R233d76cde6f7422b" /><Relationship Type="http://schemas.openxmlformats.org/officeDocument/2006/relationships/slide" Target="/ppt/slides/slide10.xml" Id="Rf24c0833dde8470b" /><Relationship Type="http://schemas.openxmlformats.org/officeDocument/2006/relationships/slide" Target="/ppt/slides/slide11.xml" Id="R25e8ea0c646e4c03" /><Relationship Type="http://schemas.openxmlformats.org/officeDocument/2006/relationships/slide" Target="/ppt/slides/slide12.xml" Id="Rbc3e7d8896de423f" /><Relationship Type="http://schemas.openxmlformats.org/officeDocument/2006/relationships/slide" Target="/ppt/slides/slide13.xml" Id="R546cc038e18b479e" /><Relationship Type="http://schemas.openxmlformats.org/officeDocument/2006/relationships/slide" Target="/ppt/slides/slide14.xml" Id="R50e49034f6004569" /><Relationship Type="http://schemas.openxmlformats.org/officeDocument/2006/relationships/slide" Target="/ppt/slides/slide15.xml" Id="Rb4a0c0fbe7454ced" /><Relationship Type="http://schemas.openxmlformats.org/officeDocument/2006/relationships/slide" Target="/ppt/slides/slide16.xml" Id="R4413064ec82a4371" /><Relationship Type="http://schemas.openxmlformats.org/officeDocument/2006/relationships/slide" Target="/ppt/slides/slide17.xml" Id="Rc08ec9cefe6f4c94" /><Relationship Type="http://schemas.openxmlformats.org/officeDocument/2006/relationships/slide" Target="/ppt/slides/slide18.xml" Id="R5d63602b4a604831" /><Relationship Type="http://schemas.openxmlformats.org/officeDocument/2006/relationships/slide" Target="/ppt/slides/slide19.xml" Id="R11395d6e2b0c4fad" /><Relationship Type="http://schemas.openxmlformats.org/officeDocument/2006/relationships/slide" Target="/ppt/slides/slide20.xml" Id="R24aaba46422d4a73" /><Relationship Type="http://schemas.openxmlformats.org/officeDocument/2006/relationships/slide" Target="/ppt/slides/slide21.xml" Id="R08459f84c0e94852" /><Relationship Type="http://schemas.openxmlformats.org/officeDocument/2006/relationships/slide" Target="/ppt/slides/slide22.xml" Id="R1a280234ce2f421f" /><Relationship Type="http://schemas.openxmlformats.org/officeDocument/2006/relationships/slide" Target="/ppt/slides/slide23.xml" Id="Re1b20ffc7c994a5a" /><Relationship Type="http://schemas.openxmlformats.org/officeDocument/2006/relationships/slide" Target="/ppt/slides/slide24.xml" Id="Rade753359e3846a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2b553f311ee4aa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9a623f4cf27445a" /><Relationship Type="http://schemas.openxmlformats.org/officeDocument/2006/relationships/notesMaster" Target="/ppt/notesMasters/notesMaster1.xml" Id="R1a15501321f24e0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5038dc2cc70475c" /><Relationship Type="http://schemas.openxmlformats.org/officeDocument/2006/relationships/notesMaster" Target="/ppt/notesMasters/notesMaster1.xml" Id="R9af81c5723db49b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406bab3a7304420" /><Relationship Type="http://schemas.openxmlformats.org/officeDocument/2006/relationships/notesMaster" Target="/ppt/notesMasters/notesMaster1.xml" Id="R71942ce4ca09443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f0aa8f751234c24" /><Relationship Type="http://schemas.openxmlformats.org/officeDocument/2006/relationships/notesMaster" Target="/ppt/notesMasters/notesMaster1.xml" Id="Rbd309a139d8c4db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f469670a2884bd4" /><Relationship Type="http://schemas.openxmlformats.org/officeDocument/2006/relationships/notesMaster" Target="/ppt/notesMasters/notesMaster1.xml" Id="Re74383410fbf4fd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b8a0d8ce7fd4472" /><Relationship Type="http://schemas.openxmlformats.org/officeDocument/2006/relationships/notesMaster" Target="/ppt/notesMasters/notesMaster1.xml" Id="R98ffd80405dc44b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e7de69bdedf4aca" /><Relationship Type="http://schemas.openxmlformats.org/officeDocument/2006/relationships/notesMaster" Target="/ppt/notesMasters/notesMaster1.xml" Id="R8007779b82104f9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da43759d6104388" /><Relationship Type="http://schemas.openxmlformats.org/officeDocument/2006/relationships/notesMaster" Target="/ppt/notesMasters/notesMaster1.xml" Id="R37abd457be6d43b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98e23ad73e8439d" /><Relationship Type="http://schemas.openxmlformats.org/officeDocument/2006/relationships/notesMaster" Target="/ppt/notesMasters/notesMaster1.xml" Id="R115deb7b4f26449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38b5236978545c0" /><Relationship Type="http://schemas.openxmlformats.org/officeDocument/2006/relationships/notesMaster" Target="/ppt/notesMasters/notesMaster1.xml" Id="R564ee91342aa4ee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1c296b4f67f4c85" /><Relationship Type="http://schemas.openxmlformats.org/officeDocument/2006/relationships/notesMaster" Target="/ppt/notesMasters/notesMaster1.xml" Id="R59f41511cbb6468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4314bee87344d26" /><Relationship Type="http://schemas.openxmlformats.org/officeDocument/2006/relationships/notesMaster" Target="/ppt/notesMasters/notesMaster1.xml" Id="Recb40add4739404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1bccabababe47ec" /><Relationship Type="http://schemas.openxmlformats.org/officeDocument/2006/relationships/notesMaster" Target="/ppt/notesMasters/notesMaster1.xml" Id="R819bd110a9394c5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bc69170548941e2" /><Relationship Type="http://schemas.openxmlformats.org/officeDocument/2006/relationships/notesMaster" Target="/ppt/notesMasters/notesMaster1.xml" Id="R1fb8692552c6456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1108781f5b642d6" /><Relationship Type="http://schemas.openxmlformats.org/officeDocument/2006/relationships/notesMaster" Target="/ppt/notesMasters/notesMaster1.xml" Id="R2d9d4344b3d14f8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04f1fa8df05459e" /><Relationship Type="http://schemas.openxmlformats.org/officeDocument/2006/relationships/notesMaster" Target="/ppt/notesMasters/notesMaster1.xml" Id="R278a97c7c9554b0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9acc1c0e8b14ecf" /><Relationship Type="http://schemas.openxmlformats.org/officeDocument/2006/relationships/notesMaster" Target="/ppt/notesMasters/notesMaster1.xml" Id="R82ad0aa3efa7422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da7ea3b90b154a62" /><Relationship Type="http://schemas.openxmlformats.org/officeDocument/2006/relationships/notesMaster" Target="/ppt/notesMasters/notesMaster1.xml" Id="R9828b488e6b846e2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0d97fa1bae0b45fe" /><Relationship Type="http://schemas.openxmlformats.org/officeDocument/2006/relationships/notesMaster" Target="/ppt/notesMasters/notesMaster1.xml" Id="R52168de57eed4ab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025e43d0dee4d9e" /><Relationship Type="http://schemas.openxmlformats.org/officeDocument/2006/relationships/notesMaster" Target="/ppt/notesMasters/notesMaster1.xml" Id="Ra36b8b88c4f2412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8cfd6c7f8b440c1" /><Relationship Type="http://schemas.openxmlformats.org/officeDocument/2006/relationships/notesMaster" Target="/ppt/notesMasters/notesMaster1.xml" Id="Rf9f0d8ac99874b05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946f7d97e9c4435d" /><Relationship Type="http://schemas.openxmlformats.org/officeDocument/2006/relationships/notesMaster" Target="/ppt/notesMasters/notesMaster1.xml" Id="R7c31071d802240f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4c55a6bd6c6a47ff" /><Relationship Type="http://schemas.openxmlformats.org/officeDocument/2006/relationships/notesMaster" Target="/ppt/notesMasters/notesMaster1.xml" Id="R16998601e9134119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fa3c3fa577bc4e59" /><Relationship Type="http://schemas.openxmlformats.org/officeDocument/2006/relationships/notesMaster" Target="/ppt/notesMasters/notesMaster1.xml" Id="Rade6f02b84324cd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Angel-Investor-Overview-Memry-Verikeep.pdf, supplied by the user, dated 5 October 2026. Source-reported capabilities, not independently verified. Proposed ARVIONIQS naming. Existing ARVIONIQS visual assets are conceptual illustrations, not operational deployments.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Angel-Investor-Overview-Memry-Verikeep.pdf, supplied by the user, dated 5 October 2026. Source-reported capabilities, not independently verified. Proposed ARVIONIQS naming. Existing ARVIONIQS visual assets are conceptual illustrations, not operational deployments.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Angel-Investor-Overview-Memry-Verikeep.pdf, supplied by the user, dated 5 October 2026. Source-reported capabilities, not independently verified. Proposed ARVIONIQS naming. Existing ARVIONIQS visual assets are conceptual illustrations, not operational deployments.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Angel-Investor-Overview-Memry-Verikeep.pdf, supplied by the user, dated 5 October 2026. Source-reported capabilities, not independently verified. Proposed ARVIONIQS naming. Existing ARVIONIQS visual assets are conceptual illustrations, not operational deployments.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Angel-Investor-Overview-Memry-Verikeep.pdf, supplied by the user, dated 5 October 2026. Source-reported capabilities, not independently verified. Proposed ARVIONIQS naming. Existing ARVIONIQS visual assets are conceptual illustrations, not operational deployments.</a:t>
            </a:r>
          </a:p>
          <a:p xmlns:a="http://schemas.openxmlformats.org/drawingml/2006/main">
            <a:r>
              <a:t>Brand mapping: Memry to Record, Verikeep to Verify, Cairn to CORE, Sentinel to Build. CORE and Build are internal engines, not standalone customer products. The combined ARVIONIQS integration is proposed.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Angel-Investor-Overview-Memry-Verikeep.pdf, supplied by the user, dated 5 October 2026. Source-reported capabilities, not independently verified. Proposed ARVIONIQS naming. Existing ARVIONIQS visual assets are conceptual illustrations, not operational deployments.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Angel-Investor-Overview-Memry-Verikeep.pdf, supplied by the user, dated 5 October 2026. Source-reported capabilities, not independently verified. Proposed ARVIONIQS naming. Existing ARVIONIQS visual assets are conceptual illustrations, not operational deployments.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Angel-Investor-Overview-Memry-Verikeep.pdf, supplied by the user, dated 5 October 2026. Source-reported capabilities, not independently verified. Proposed ARVIONIQS naming. Existing ARVIONIQS visual assets are conceptual illustrations, not operational deployments.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Angel-Investor-Overview-Memry-Verikeep.pdf, supplied by the user, dated 5 October 2026. Source-reported capabilities, not independently verified. Proposed ARVIONIQS naming. Existing ARVIONIQS visual assets are conceptual illustrations, not operational deployments.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Angel-Investor-Overview-Memry-Verikeep.pdf, supplied by the user, dated 5 October 2026. Source-reported capabilities, not independently verified. Proposed ARVIONIQS naming. Existing ARVIONIQS visual assets are conceptual illustrations, not operational deployments.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Angel-Investor-Overview-Memry-Verikeep.pdf, supplied by the user, dated 5 October 2026. Source-reported capabilities, not independently verified. Proposed ARVIONIQS naming. Existing ARVIONIQS visual assets are conceptual illustrations, not operational deployments.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Angel-Investor-Overview-Memry-Verikeep.pdf, supplied by the user, dated 5 October 2026. Source-reported capabilities, not independently verified. Proposed ARVIONIQS naming. Existing ARVIONIQS visual assets are conceptual illustrations, not operational deployments.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Angel-Investor-Overview-Memry-Verikeep.pdf, supplied by the user, dated 5 October 2026. Source-reported capabilities, not independently verified. Proposed ARVIONIQS naming. Existing ARVIONIQS visual assets are conceptual illustrations, not operational deployments.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Angel-Investor-Overview-Memry-Verikeep.pdf, supplied by the user, dated 5 October 2026. Source-reported capabilities, not independently verified. Proposed ARVIONIQS naming. Existing ARVIONIQS visual assets are conceptual illustrations, not operational deployments.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Angel-Investor-Overview-Memry-Verikeep.pdf, supplied by the user, dated 5 October 2026. Source-reported capabilities, not independently verified. Proposed ARVIONIQS naming. Existing ARVIONIQS visual assets are conceptual illustrations, not operational deployments.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Angel-Investor-Overview-Memry-Verikeep.pdf, supplied by the user, dated 5 October 2026. Source-reported capabilities, not independently verified. Proposed ARVIONIQS naming. Existing ARVIONIQS visual assets are conceptual illustrations, not operational deployments.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Angel-Investor-Overview-Memry-Verikeep.pdf, supplied by the user, dated 5 October 2026. Source-reported capabilities, not independently verified. Proposed ARVIONIQS naming. Existing ARVIONIQS visual assets are conceptual illustrations, not operational deployments.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Angel-Investor-Overview-Memry-Verikeep.pdf, supplied by the user, dated 5 October 2026. Source-reported capabilities, not independently verified. Proposed ARVIONIQS naming. Existing ARVIONIQS visual assets are conceptual illustrations, not operational deployments.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Angel-Investor-Overview-Memry-Verikeep.pdf, supplied by the user, dated 5 October 2026. Source-reported capabilities, not independently verified. Proposed ARVIONIQS naming. Existing ARVIONIQS visual assets are conceptual illustrations, not operational deployments.</a:t>
            </a:r>
          </a:p>
          <a:p xmlns:a="http://schemas.openxmlformats.org/drawingml/2006/main">
            <a:r>
              <a:t>Source pp. 7, 10–11 and 16–17. These are source-reported statuses, not independent certification. Branding does not establish IP transfer or integration.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Angel-Investor-Overview-Memry-Verikeep.pdf, supplied by the user, dated 5 October 2026. Source-reported capabilities, not independently verified. Proposed ARVIONIQS naming. Existing ARVIONIQS visual assets are conceptual illustrations, not operational deployments.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Angel-Investor-Overview-Memry-Verikeep.pdf, supplied by the user, dated 5 October 2026. Source-reported capabilities, not independently verified. Proposed ARVIONIQS naming. Existing ARVIONIQS visual assets are conceptual illustrations, not operational deployments.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Angel-Investor-Overview-Memry-Verikeep.pdf, supplied by the user, dated 5 October 2026. Source-reported capabilities, not independently verified. Proposed ARVIONIQS naming. Existing ARVIONIQS visual assets are conceptual illustrations, not operational deployments.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Angel-Investor-Overview-Memry-Verikeep.pdf, supplied by the user, dated 5 October 2026. Source-reported capabilities, not independently verified. Proposed ARVIONIQS naming. Existing ARVIONIQS visual assets are conceptual illustrations, not operational deployments.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Angel-Investor-Overview-Memry-Verikeep.pdf, supplied by the user, dated 5 October 2026. Source-reported capabilities, not independently verified. Proposed ARVIONIQS naming. Existing ARVIONIQS visual assets are conceptual illustrations, not operational deployments.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091824b5c494be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e0455a633434a8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5ebebd4da864a1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d5596f04c30466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99b024d6419479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a7f8b5d409445b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1089E30-035F-460A-B469-01C275F8967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F74ECAC6-2EC5-4F0C-89EB-1D118823136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BB01730-34BF-4A85-A106-F2D83A7641B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971416D-87C2-460A-AB99-8891BE6DE11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85E0C79-7743-4E6B-B4BB-B969CF936F9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1FB6A22-3C75-45B6-8332-B8D7A354631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0AACD00-FD0D-4E1F-A720-39D8E5F64D3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18C10849-D14D-4253-BF87-1F591EC8F00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2A9FAE6-64EC-4E25-9D46-0849B9619DA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7377E79-4034-45F4-A4B0-1AFC5EF9671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5823d252bf44bc8" /><Relationship Type="http://schemas.openxmlformats.org/officeDocument/2006/relationships/slideLayout" Target="/ppt/slideLayouts/slideLayout1.xml" Id="R5d409afc16034f76" /><Relationship Type="http://schemas.openxmlformats.org/officeDocument/2006/relationships/slideLayout" Target="/ppt/slideLayouts/slideLayout2.xml" Id="R8bea6edf6bc44e42" /><Relationship Type="http://schemas.openxmlformats.org/officeDocument/2006/relationships/slideLayout" Target="/ppt/slideLayouts/slideLayout3.xml" Id="R7185c9226ff04242" /><Relationship Type="http://schemas.openxmlformats.org/officeDocument/2006/relationships/slideLayout" Target="/ppt/slideLayouts/slideLayout4.xml" Id="R1aebed15070240f3" /><Relationship Type="http://schemas.openxmlformats.org/officeDocument/2006/relationships/slideLayout" Target="/ppt/slideLayouts/slideLayout5.xml" Id="Rb3bace8feaa944ba" /><Relationship Type="http://schemas.openxmlformats.org/officeDocument/2006/relationships/slideLayout" Target="/ppt/slideLayouts/slideLayout6.xml" Id="Ra12ecad1dc4c434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d409afc16034f76"/>
    <p:sldLayoutId xmlns:r="http://schemas.openxmlformats.org/officeDocument/2006/relationships" id="2147483650" r:id="R8bea6edf6bc44e42"/>
    <p:sldLayoutId xmlns:r="http://schemas.openxmlformats.org/officeDocument/2006/relationships" id="2147483651" r:id="R7185c9226ff04242"/>
    <p:sldLayoutId xmlns:r="http://schemas.openxmlformats.org/officeDocument/2006/relationships" id="2147483652" r:id="R1aebed15070240f3"/>
    <p:sldLayoutId xmlns:r="http://schemas.openxmlformats.org/officeDocument/2006/relationships" id="2147483653" r:id="Rb3bace8feaa944ba"/>
    <p:sldLayoutId xmlns:r="http://schemas.openxmlformats.org/officeDocument/2006/relationships" id="2147483654" r:id="Ra12ecad1dc4c434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966f719195c457d" /><Relationship Type="http://schemas.openxmlformats.org/officeDocument/2006/relationships/image" Target="/ppt/media/image.png" Id="Raaefc0e54d304314" /><Relationship Type="http://schemas.openxmlformats.org/officeDocument/2006/relationships/image" Target="/ppt/media/image.jpeg" Id="R8e676bc14457456b" /><Relationship Type="http://schemas.openxmlformats.org/officeDocument/2006/relationships/notesSlide" Target="/ppt/notesSlides/notesSlide1.xml" Id="R9c32fc33d52f4cd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9f1b7223c16463c" /><Relationship Type="http://schemas.openxmlformats.org/officeDocument/2006/relationships/image" Target="/ppt/media/image2.jpeg" Id="R1fdca327920d4337" /><Relationship Type="http://schemas.openxmlformats.org/officeDocument/2006/relationships/notesSlide" Target="/ppt/notesSlides/notesSlide2.xml" Id="R242d736a581f4d8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198cd6a2b404e97" /><Relationship Type="http://schemas.openxmlformats.org/officeDocument/2006/relationships/image" Target="/ppt/media/image2.png" Id="Rd97075e1e02842e4" /><Relationship Type="http://schemas.openxmlformats.org/officeDocument/2006/relationships/image" Target="/ppt/media/image3.jpeg" Id="Rc44b5d571f9c4317" /><Relationship Type="http://schemas.openxmlformats.org/officeDocument/2006/relationships/notesSlide" Target="/ppt/notesSlides/notesSlide3.xml" Id="R383ea61c4dd34ee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718c2c9e3b64b18" /><Relationship Type="http://schemas.openxmlformats.org/officeDocument/2006/relationships/image" Target="/ppt/media/image4.jpeg" Id="Rb1e407055919415d" /><Relationship Type="http://schemas.openxmlformats.org/officeDocument/2006/relationships/notesSlide" Target="/ppt/notesSlides/notesSlide4.xml" Id="Rae2a53d60009409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feeccc801ca4996" /><Relationship Type="http://schemas.openxmlformats.org/officeDocument/2006/relationships/image" Target="/ppt/media/image5.jpeg" Id="R225c0e0e4ae849ea" /><Relationship Type="http://schemas.openxmlformats.org/officeDocument/2006/relationships/notesSlide" Target="/ppt/notesSlides/notesSlide5.xml" Id="R816cf56e069b4ed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da59a89933b4eda" /><Relationship Type="http://schemas.openxmlformats.org/officeDocument/2006/relationships/image" Target="/ppt/media/image3.png" Id="Rdeceb31e933c4165" /><Relationship Type="http://schemas.openxmlformats.org/officeDocument/2006/relationships/image" Target="/ppt/media/image6.jpeg" Id="Rc826960a46624607" /><Relationship Type="http://schemas.openxmlformats.org/officeDocument/2006/relationships/notesSlide" Target="/ppt/notesSlides/notesSlide6.xml" Id="Rfd81e3faff3840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3234ae530b1486e" /><Relationship Type="http://schemas.openxmlformats.org/officeDocument/2006/relationships/image" Target="/ppt/media/image7.jpeg" Id="R73afa5b953984a44" /><Relationship Type="http://schemas.openxmlformats.org/officeDocument/2006/relationships/notesSlide" Target="/ppt/notesSlides/notesSlide7.xml" Id="R94ac140afc8741a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ad17f612a6d4def" /><Relationship Type="http://schemas.openxmlformats.org/officeDocument/2006/relationships/image" Target="/ppt/media/image4.png" Id="R8684d02260b74acb" /><Relationship Type="http://schemas.openxmlformats.org/officeDocument/2006/relationships/image" Target="/ppt/media/image8.jpeg" Id="R6b3db358ff8b4631" /><Relationship Type="http://schemas.openxmlformats.org/officeDocument/2006/relationships/notesSlide" Target="/ppt/notesSlides/notesSlide8.xml" Id="R2a4edc3551054c0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c0982182fa4451f" /><Relationship Type="http://schemas.openxmlformats.org/officeDocument/2006/relationships/image" Target="/ppt/media/image9.jpeg" Id="Rff5b726008fc4e94" /><Relationship Type="http://schemas.openxmlformats.org/officeDocument/2006/relationships/image" Target="/ppt/media/image5.png" Id="R269e56c17f294035" /><Relationship Type="http://schemas.openxmlformats.org/officeDocument/2006/relationships/notesSlide" Target="/ppt/notesSlides/notesSlide9.xml" Id="R02568e7d11ac461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c978c53ae6f4c0c" /><Relationship Type="http://schemas.openxmlformats.org/officeDocument/2006/relationships/image" Target="/ppt/media/image6.png" Id="Rb440859513e64d6d" /><Relationship Type="http://schemas.openxmlformats.org/officeDocument/2006/relationships/image" Target="/ppt/media/image10.jpeg" Id="Re8e20cd27325400f" /><Relationship Type="http://schemas.openxmlformats.org/officeDocument/2006/relationships/notesSlide" Target="/ppt/notesSlides/notesSlide10.xml" Id="R5f666a04c3c1425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2d26f2d14a74dd2" /><Relationship Type="http://schemas.openxmlformats.org/officeDocument/2006/relationships/image" Target="/ppt/media/image11.jpeg" Id="R87ddbcbe5ca54323" /><Relationship Type="http://schemas.openxmlformats.org/officeDocument/2006/relationships/notesSlide" Target="/ppt/notesSlides/notesSlide11.xml" Id="R983cef7ea1f5496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9e94d70045a44e6" /><Relationship Type="http://schemas.openxmlformats.org/officeDocument/2006/relationships/image" Target="/ppt/media/image12.jpeg" Id="Rb8e10b2ee0394b29" /><Relationship Type="http://schemas.openxmlformats.org/officeDocument/2006/relationships/notesSlide" Target="/ppt/notesSlides/notesSlide12.xml" Id="R31388b66d218423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65c731cc58947d3" /><Relationship Type="http://schemas.openxmlformats.org/officeDocument/2006/relationships/image" Target="/ppt/media/image13.jpeg" Id="R3b1d01f5061d48fc" /><Relationship Type="http://schemas.openxmlformats.org/officeDocument/2006/relationships/notesSlide" Target="/ppt/notesSlides/notesSlide13.xml" Id="R52bd8a3980c848b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655265516d74bc8" /><Relationship Type="http://schemas.openxmlformats.org/officeDocument/2006/relationships/image" Target="/ppt/media/image7.png" Id="Rad67a026daea4da1" /><Relationship Type="http://schemas.openxmlformats.org/officeDocument/2006/relationships/image" Target="/ppt/media/image14.jpeg" Id="R5dc2c09440134427" /><Relationship Type="http://schemas.openxmlformats.org/officeDocument/2006/relationships/notesSlide" Target="/ppt/notesSlides/notesSlide14.xml" Id="R89862299dd13440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e0811b955a94821" /><Relationship Type="http://schemas.openxmlformats.org/officeDocument/2006/relationships/image" Target="/ppt/media/image8.png" Id="R99d6df8a21644580" /><Relationship Type="http://schemas.openxmlformats.org/officeDocument/2006/relationships/image" Target="/ppt/media/image15.jpeg" Id="R4d18023fb7134d8f" /><Relationship Type="http://schemas.openxmlformats.org/officeDocument/2006/relationships/notesSlide" Target="/ppt/notesSlides/notesSlide15.xml" Id="R46494f257a594f5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5a5d24824fe4797" /><Relationship Type="http://schemas.openxmlformats.org/officeDocument/2006/relationships/image" Target="/ppt/media/image16.jpeg" Id="R6a6feb7dc85548eb" /><Relationship Type="http://schemas.openxmlformats.org/officeDocument/2006/relationships/notesSlide" Target="/ppt/notesSlides/notesSlide16.xml" Id="R3002d82fc203491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f9c538d3cfd4343" /><Relationship Type="http://schemas.openxmlformats.org/officeDocument/2006/relationships/image" Target="/ppt/media/image17.jpeg" Id="R07b8a6533d5b4531" /><Relationship Type="http://schemas.openxmlformats.org/officeDocument/2006/relationships/notesSlide" Target="/ppt/notesSlides/notesSlide17.xml" Id="R9c1591d692364d5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b6b55af1dd743a5" /><Relationship Type="http://schemas.openxmlformats.org/officeDocument/2006/relationships/image" Target="/ppt/media/image9.png" Id="R43a2e7449f994897" /><Relationship Type="http://schemas.openxmlformats.org/officeDocument/2006/relationships/image" Target="/ppt/media/image18.jpeg" Id="R2a18e58affce4067" /><Relationship Type="http://schemas.openxmlformats.org/officeDocument/2006/relationships/notesSlide" Target="/ppt/notesSlides/notesSlide18.xml" Id="Ra39adf2d12a1467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f6a5a2005444bbc" /><Relationship Type="http://schemas.openxmlformats.org/officeDocument/2006/relationships/image" Target="/ppt/media/image19.jpeg" Id="R9f7e724e9d7b46dd" /><Relationship Type="http://schemas.openxmlformats.org/officeDocument/2006/relationships/notesSlide" Target="/ppt/notesSlides/notesSlide19.xml" Id="R2de3e106f3a2423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99529b037ff480f" /><Relationship Type="http://schemas.openxmlformats.org/officeDocument/2006/relationships/image" Target="/ppt/media/image20.jpeg" Id="R57dc92f771e14903" /><Relationship Type="http://schemas.openxmlformats.org/officeDocument/2006/relationships/notesSlide" Target="/ppt/notesSlides/notesSlide20.xml" Id="R6a288ece2ddd4838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f1b6820387f476e" /><Relationship Type="http://schemas.openxmlformats.org/officeDocument/2006/relationships/image" Target="/ppt/media/image21.jpeg" Id="R12efd744f8ca4844" /><Relationship Type="http://schemas.openxmlformats.org/officeDocument/2006/relationships/notesSlide" Target="/ppt/notesSlides/notesSlide21.xml" Id="R89be9bc197644102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0758bb58eb54068" /><Relationship Type="http://schemas.openxmlformats.org/officeDocument/2006/relationships/image" Target="/ppt/media/image22.jpeg" Id="R74ae1984b7cb429f" /><Relationship Type="http://schemas.openxmlformats.org/officeDocument/2006/relationships/notesSlide" Target="/ppt/notesSlides/notesSlide22.xml" Id="R39ef249ddbb44cf5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d6de7fbd2964422" /><Relationship Type="http://schemas.openxmlformats.org/officeDocument/2006/relationships/image" Target="/ppt/media/image23.jpeg" Id="R50a9311aab3b4915" /><Relationship Type="http://schemas.openxmlformats.org/officeDocument/2006/relationships/notesSlide" Target="/ppt/notesSlides/notesSlide23.xml" Id="Rf0094d56ab84427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fb9918234b1426c" /><Relationship Type="http://schemas.openxmlformats.org/officeDocument/2006/relationships/image" Target="/ppt/media/image10.png" Id="Rd19a0fa99f4e4c17" /><Relationship Type="http://schemas.openxmlformats.org/officeDocument/2006/relationships/image" Target="/ppt/media/image24.jpeg" Id="Rc8c793e2b11243c4" /><Relationship Type="http://schemas.openxmlformats.org/officeDocument/2006/relationships/notesSlide" Target="/ppt/notesSlides/notesSlide24.xml" Id="R588c8f2fa23b453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3BBE35-C54A-448A-B2DB-F942E85C454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efc0e54d30431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C6CAF3-BE69-4C0D-9F76-E846D41931E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676bc14457456b"/>
          <a:stretch xmlns:a="http://schemas.openxmlformats.org/drawingml/2006/main"/>
        </p:blipFill>
        <p:spPr>
          <a:xfrm xmlns:a="http://schemas.openxmlformats.org/drawingml/2006/main">
            <a:off x="10477500" y="211137"/>
            <a:ext cx="1066800" cy="7112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316434-2701-436D-8F9C-A89040F65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ARVIONIQS   /   OCTOBER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32B410-2B23-4061-8097-642E4D8F0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691F01-A819-47E1-963D-ADC615D69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19250"/>
            <a:ext cx="7620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95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495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495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ARVIONIQS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0F7B39-1C69-4575-9629-6257A1D1A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657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45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0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Governed intelligence</a:t>
            </a:r>
          </a:p>
          <a:p xmlns:a="http://schemas.openxmlformats.org/drawingml/2006/main">
            <a:pPr>
              <a:defRPr sz="345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0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Authorised action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8F1359-5D3B-4A85-93FB-B49C5CB55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52950"/>
            <a:ext cx="666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Company records and verified AI work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BA55B0-6E0A-4219-90B7-C01F816FA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00675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050" b="1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5B57A"/>
                </a:solidFill>
                <a:latin typeface="DejaVu Sans"/>
                <a:ea typeface="DejaVu Sans"/>
                <a:cs typeface="DejaVu Sans"/>
              </a:rPr>
              <a:t>FULL PLATFORM OVERVIEW</a:t>
            </a:r>
          </a:p>
        </p:txBody>
      </p:sp>
    </p:spTree>
    <p:extLst>
      <p:ext uri="{BB962C8B-B14F-4D97-AF65-F5344CB8AC3E}">
        <p14:creationId xmlns:p14="http://schemas.microsoft.com/office/powerpoint/2010/main" val="180179533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D9994F-3A06-4349-9A13-0A139EB0890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dca327920d4337"/>
          <a:stretch xmlns:a="http://schemas.openxmlformats.org/drawingml/2006/main"/>
        </p:blipFill>
        <p:spPr>
          <a:xfrm xmlns:a="http://schemas.openxmlformats.org/drawingml/2006/main">
            <a:off x="10477500" y="211137"/>
            <a:ext cx="1066800" cy="7112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6E946D-8617-4293-AAA4-5400E82D3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9334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WHY ARVIONIQS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9AF1B3-1146-4367-8A82-087A83729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5727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The accountability gap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EC0E7A-31BB-4463-8AD0-8198A86F5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ARVIONIQS   /   OCTOBER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BAD954-EF7B-490A-B2E8-986D4C61B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F0E5B9-7D56-4570-8A4C-FA68627D1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pPr>
            <a:r>
              <a: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F589F8-C7CF-4B4E-A613-5967F856C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76575"/>
            <a:ext cx="31591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Company memory fragments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9EF934-0356-4B9C-BF2F-70EC50C8D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43350"/>
            <a:ext cx="315912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Agreements sit in documents and inboxes. New information can obscure the accepted position.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8F9FB8-247E-4D1D-9619-3CC872B49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2100" y="2333625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pPr>
            <a:r>
              <a: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52300D-EC95-430A-9BCE-2F95E7C12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2100" y="3076575"/>
            <a:ext cx="31591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AI claims need evidence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6A4EA1-B496-491C-9A9D-7A1852807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2100" y="3943350"/>
            <a:ext cx="315912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An agent can say a task is complete without showing that the work or checks actually ran.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CE308F-A57F-4CAA-8618-9299371E9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94600" y="2333625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pPr>
            <a:r>
              <a: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49D61A-6B9D-45F7-AF93-DC107D97A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94600" y="3076575"/>
            <a:ext cx="31591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Authority needs boundaries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3034DA-EDD0-4914-A317-0400E0E3F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94600" y="3943350"/>
            <a:ext cx="315912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A suggestion should become an accepted fact or action only through the required rules and approval.</a:t>
            </a:r>
          </a:p>
        </p:txBody>
      </p:sp>
    </p:spTree>
    <p:extLst>
      <p:ext uri="{BB962C8B-B14F-4D97-AF65-F5344CB8AC3E}">
        <p14:creationId xmlns:p14="http://schemas.microsoft.com/office/powerpoint/2010/main" val="44774667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57DB48-0CB4-4C95-9ECF-F2EA58E13F6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7075e1e02842e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EAF939-A9EB-4094-B2FA-C6F71120089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4b5d571f9c4317"/>
          <a:stretch xmlns:a="http://schemas.openxmlformats.org/drawingml/2006/main"/>
        </p:blipFill>
        <p:spPr>
          <a:xfrm xmlns:a="http://schemas.openxmlformats.org/drawingml/2006/main">
            <a:off x="10477500" y="211137"/>
            <a:ext cx="1066800" cy="7112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7E7D7C-42AA-42DF-BB10-242A7D8EF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9334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SYSTEM OVERVIEW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63246F-5215-44FF-958E-5571BF1F5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5727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The ARVIONIQS proposition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75A16D-7E45-4444-891F-7F82C3B60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ARVIONIQS   /   OCTOBER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125AF0-2FB8-4C20-B0D6-F3E19DD38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1EF5EA-004A-4B6C-B054-BDADCC2C1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09800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A record the business can inspect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0BB841-DDE4-449A-B7C9-AA44CEC06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19375"/>
            <a:ext cx="6858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Connect sources to commitments, decisions and their history.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404803-1068-4CB0-B1D0-F7D4B71E4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81375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A check on what agents claim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643E43-3A20-4D9E-9F93-9B034DA14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90950"/>
            <a:ext cx="6858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Compare completion claims with recorded activity and code evidence.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DC8FC2-C343-417B-BDF5-7BDAACAC3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52950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People retain decision authority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278FD4-9B53-46DA-96D1-0BB890CD7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62525"/>
            <a:ext cx="6858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Escalate conflicts and consequential decisions to authorised reviewers.</a:t>
            </a:r>
          </a:p>
        </p:txBody>
      </p:sp>
    </p:spTree>
    <p:extLst>
      <p:ext uri="{BB962C8B-B14F-4D97-AF65-F5344CB8AC3E}">
        <p14:creationId xmlns:p14="http://schemas.microsoft.com/office/powerpoint/2010/main" val="127235006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533020-1D7B-4B8F-B918-6EFC8BB140A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e407055919415d"/>
          <a:stretch xmlns:a="http://schemas.openxmlformats.org/drawingml/2006/main"/>
        </p:blipFill>
        <p:spPr>
          <a:xfrm xmlns:a="http://schemas.openxmlformats.org/drawingml/2006/main">
            <a:off x="10477500" y="211137"/>
            <a:ext cx="1066800" cy="7112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D6434A-3973-44D5-8070-77BE995F7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9334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PROPOSED PRODUCT FAMILY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3692B9-0D55-4304-AEAF-FE66A8A15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5727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Two products under one brand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5BBB4F-2492-4B48-B072-1D78CAADA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ARVIONIQS   /   OCTOBER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4819CA-A7D9-4728-AEA3-4D64915E9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DF2A06-E687-4C53-AEC4-318FA7DF4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pPr>
            <a:r>
              <a: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AAE23E-1281-4C59-B624-10DAABF21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76575"/>
            <a:ext cx="490537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ARVIONIQS Record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24899B-B7F5-41E2-A096-CC80C1516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43350"/>
            <a:ext cx="49053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A company workspace for evidence, obligations, conflicts and accountable approvals.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For operations, commercial and governance teams.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7DDD32-49B0-46D7-8C0B-57B42B440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333625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pPr>
            <a:r>
              <a: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EA201B-F312-40A0-A34F-15CD74848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076575"/>
            <a:ext cx="490537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ARVIONIQS Verify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FF37EC-1E17-4B85-ACB0-E55ABD7F6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943350"/>
            <a:ext cx="49053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A local developer workspace for agent oversight and verification of delivery claims.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For teams building software with AI agents.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845CB1-A932-4904-9F56-9993C5F7F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48350"/>
            <a:ext cx="1076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Shared foundation: CORE governed memory and the internal Build engine</a:t>
            </a:r>
          </a:p>
        </p:txBody>
      </p:sp>
    </p:spTree>
    <p:extLst>
      <p:ext uri="{BB962C8B-B14F-4D97-AF65-F5344CB8AC3E}">
        <p14:creationId xmlns:p14="http://schemas.microsoft.com/office/powerpoint/2010/main" val="4202717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78CF6A-061F-4AD6-9F7E-AF7D5C2FBC4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5c0e0e4ae849ea"/>
          <a:stretch xmlns:a="http://schemas.openxmlformats.org/drawingml/2006/main"/>
        </p:blipFill>
        <p:spPr>
          <a:xfrm xmlns:a="http://schemas.openxmlformats.org/drawingml/2006/main">
            <a:off x="10477500" y="211137"/>
            <a:ext cx="1066800" cy="7112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883ED7-7A75-4E3F-9E2C-776397E84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9334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ARCHITECTURE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A26D3D-96C2-4D9B-BD4E-E3B481D37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5727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The shared technology foundation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060A0D-BA95-437D-A9EA-CEBBC34E7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ARVIONIQS   /   OCTOBER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B568A2-F19D-4481-9613-3D34F8078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5F893C-5F54-4061-8AAF-01E085CC3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0"/>
            <a:ext cx="1057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CORE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CCC45D-A680-455B-82DF-E87A91AEE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0325"/>
            <a:ext cx="10572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Governed memory, source provenance, fact status and decision history.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82C28A-9A16-47A8-9033-9DD36A5ED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52800"/>
            <a:ext cx="1057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Build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22E0A9-D383-43AB-B693-FDE6C15B6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62375"/>
            <a:ext cx="10572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Internal planning, plan review, execution checks and failure handling.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5F54F6-7944-46E5-AA9E-A5EFE2E15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14850"/>
            <a:ext cx="1057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Intelligence, Guard, Connect and App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9EB7E0-5021-45A2-BC5B-A1EC1A239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24425"/>
            <a:ext cx="10572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The existing ARVIONIQS module framework for interpretation, authority, approved sources and user experience.</a:t>
            </a:r>
          </a:p>
        </p:txBody>
      </p:sp>
    </p:spTree>
    <p:extLst>
      <p:ext uri="{BB962C8B-B14F-4D97-AF65-F5344CB8AC3E}">
        <p14:creationId xmlns:p14="http://schemas.microsoft.com/office/powerpoint/2010/main" val="52983031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36E774-4453-4EFB-8C4C-CBD5FC78D08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ceb31e933c4165"/>
          <a:srcRect xmlns:a="http://schemas.openxmlformats.org/drawingml/2006/main" l="29677" t="0" r="2967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119D42-20B8-4B42-AC90-9FBCE9B5B45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26960a46624607"/>
          <a:stretch xmlns:a="http://schemas.openxmlformats.org/drawingml/2006/main"/>
        </p:blipFill>
        <p:spPr>
          <a:xfrm xmlns:a="http://schemas.openxmlformats.org/drawingml/2006/main">
            <a:off x="10477500" y="211137"/>
            <a:ext cx="1066800" cy="7112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3A0D47-417F-4CC7-844A-D9060BF44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9334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COMPANY EVIDENCE AND OBLIGATIONS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8CB5C8-164F-4383-9F75-64E13A788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5727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ARVIONIQS Record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8B7072-2B86-4CB6-9291-7CBBB397B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ARVIONIQS   /   OCTOBER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E209FF-3065-4A86-8869-6A9425575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70C5B8-33B8-4D15-BD9A-7F741F093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0"/>
            <a:ext cx="628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The agreed position stays visible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A2F786-DE6F-45AF-8730-5DD2BD2E8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0325"/>
            <a:ext cx="6286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Track who owes what, to whom, by when and under which terms.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D34F8A-0E9F-487C-BEC6-BAAFEF246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62325"/>
            <a:ext cx="628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Every fact has a source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1182D9-1CC9-4EDB-A840-546B67F62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71900"/>
            <a:ext cx="6286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Keep the supporting passage connected to the proposed fact.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89A433-7594-4CE5-8A18-BB3CB58C4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628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Conflicts reach a person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8B94A4-D7D3-466C-84B5-784E4E1D1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43475"/>
            <a:ext cx="6286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Preserve both accounts when new information contradicts a locked fact.</a:t>
            </a:r>
          </a:p>
        </p:txBody>
      </p:sp>
    </p:spTree>
    <p:extLst>
      <p:ext uri="{BB962C8B-B14F-4D97-AF65-F5344CB8AC3E}">
        <p14:creationId xmlns:p14="http://schemas.microsoft.com/office/powerpoint/2010/main" val="116502008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1773BF-CCDB-4F5C-ABFC-5889A331000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afa5b953984a44"/>
          <a:stretch xmlns:a="http://schemas.openxmlformats.org/drawingml/2006/main"/>
        </p:blipFill>
        <p:spPr>
          <a:xfrm xmlns:a="http://schemas.openxmlformats.org/drawingml/2006/main">
            <a:off x="10477500" y="211137"/>
            <a:ext cx="1066800" cy="7112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3605EA-2F4C-4C20-87EA-406D6CD89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9334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RECORD WORKFLOW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EC3223-F4D7-49F4-A0C4-82DFFB282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5727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How a document becomes an accepted record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B8577B-AA13-471A-883A-9821E0391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ARVIONIQS   /   OCTOBER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DC9A1C-0E20-4824-B27A-E7003B67B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D37316-FA1A-4198-94E1-989314640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pPr>
            <a:r>
              <a: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FC870C-1070-4909-A55E-FB2444923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76575"/>
            <a:ext cx="31591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Extract with evidence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F84DBA-FD80-42DF-8537-8317384E6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43350"/>
            <a:ext cx="315912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AI proposes facts and quotes the exact source passage. The document remains available for inspection.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A7C7D3-391E-4C92-A6B6-E4B4DA0C5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2100" y="2333625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pPr>
            <a:r>
              <a: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AC408A-4542-489F-93C6-A1734B269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2100" y="3076575"/>
            <a:ext cx="31591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Review the proposal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E3BC75-6462-49CC-9720-69CF9EAA0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2100" y="3943350"/>
            <a:ext cx="315912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A person approves, edits, declines or asks for clarification. Status distinguishes proposals from agreements.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AB39E5-52DD-48C0-8EAF-C86418AB0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94600" y="2333625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pPr>
            <a:r>
              <a: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3B4BCF-C11D-4D44-96F8-62D22E284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94600" y="3076575"/>
            <a:ext cx="31591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Preserve the decision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9209EB-101B-4F3E-AC12-C22021574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94600" y="3943350"/>
            <a:ext cx="315912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Keep the accepted record and its history. Route later contradictions through review.</a:t>
            </a:r>
          </a:p>
        </p:txBody>
      </p:sp>
    </p:spTree>
    <p:extLst>
      <p:ext uri="{BB962C8B-B14F-4D97-AF65-F5344CB8AC3E}">
        <p14:creationId xmlns:p14="http://schemas.microsoft.com/office/powerpoint/2010/main" val="179296393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4AD42A-DAA7-44D4-8AE2-C5F5A001763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84d02260b74ac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5960FE-0C6B-47F5-8FC8-A1DDE2640CB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3db358ff8b4631"/>
          <a:stretch xmlns:a="http://schemas.openxmlformats.org/drawingml/2006/main"/>
        </p:blipFill>
        <p:spPr>
          <a:xfrm xmlns:a="http://schemas.openxmlformats.org/drawingml/2006/main">
            <a:off x="10477500" y="211137"/>
            <a:ext cx="1066800" cy="7112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9DF824-5F5E-4353-A319-15505AC3B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9334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CORE CONTROLS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85A949-1599-4E8A-A710-B4DAFE60B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5727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Authority lives in the record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AD5998-B1AE-47B4-9A15-93C355DAA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ARVIONIQS   /   OCTOBER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D7073C-2192-4490-B755-B92EF0437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2A9969-ACCB-4B3B-8D10-F3E5DB865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0"/>
            <a:ext cx="6524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Fact status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88E960-55CB-41BF-886C-418391322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0325"/>
            <a:ext cx="65246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Guessed, proposed, agreed and locked remain distinct states.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E45E9D-E379-46AB-B85D-BFDDD5A87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0"/>
            <a:ext cx="6524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Rules before changes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AC7661-F405-4671-8502-69C359001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43325"/>
            <a:ext cx="65246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The AI proposes updates. The engine checks whether the change is permitted.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E587A1-21AD-49DB-BD90-7FCF05B1C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6524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History remains available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DE23AC-DBAC-4FDC-A4F5-F3B05285F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86325"/>
            <a:ext cx="65246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Superseding records link to earlier versions, supporting an “as of” view.</a:t>
            </a:r>
          </a:p>
        </p:txBody>
      </p:sp>
    </p:spTree>
    <p:extLst>
      <p:ext uri="{BB962C8B-B14F-4D97-AF65-F5344CB8AC3E}">
        <p14:creationId xmlns:p14="http://schemas.microsoft.com/office/powerpoint/2010/main" val="121293179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D346E8-D793-4A89-9A83-AED339681EB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5b726008fc4e94"/>
          <a:stretch xmlns:a="http://schemas.openxmlformats.org/drawingml/2006/main"/>
        </p:blipFill>
        <p:spPr>
          <a:xfrm xmlns:a="http://schemas.openxmlformats.org/drawingml/2006/main">
            <a:off x="10477500" y="211137"/>
            <a:ext cx="1066800" cy="7112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29FEC3-45C6-4D0B-AFDB-325FC7985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9334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RECORD INTERFACE CONCEPT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DCD347-B6DF-4D64-8BDF-28105A5FA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5727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The decision workspace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706A29-8E37-4694-B286-8F079A70D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ARVIONIQS   /   OCTOBER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9B8AB8-ECC2-4364-9D61-2B8DD31AB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5664E2-A627-47C8-A374-3F58E96EAA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9e56c17f294035"/>
          <a:stretch xmlns:a="http://schemas.openxmlformats.org/drawingml/2006/main"/>
        </p:blipFill>
        <p:spPr>
          <a:xfrm xmlns:a="http://schemas.openxmlformats.org/drawingml/2006/main">
            <a:off x="2516503" y="2000250"/>
            <a:ext cx="7158994" cy="4029075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9F42F4-77BC-4C8C-804F-2E993FA53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15050"/>
            <a:ext cx="1066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Concept interface with demonstration data. Final product experience and deployment scope require validation.</a:t>
            </a:r>
          </a:p>
        </p:txBody>
      </p:sp>
    </p:spTree>
    <p:extLst>
      <p:ext uri="{BB962C8B-B14F-4D97-AF65-F5344CB8AC3E}">
        <p14:creationId xmlns:p14="http://schemas.microsoft.com/office/powerpoint/2010/main" val="103343954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755230-F674-497E-94D6-91C50064935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40859513e64d6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89B5CF-99D1-4BD1-96DB-21E88FF5CFD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e20cd27325400f"/>
          <a:stretch xmlns:a="http://schemas.openxmlformats.org/drawingml/2006/main"/>
        </p:blipFill>
        <p:spPr>
          <a:xfrm xmlns:a="http://schemas.openxmlformats.org/drawingml/2006/main">
            <a:off x="10477500" y="211137"/>
            <a:ext cx="1066800" cy="7112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A680D9-A7E0-44BB-91D7-B5FF8FD40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9334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APP CONCEPT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117E79-FB58-43E1-8322-43EA0A80F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5727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Mobile approvals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F44192-2E16-4B4D-B9D8-B155FCB4D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ARVIONIQS   /   OCTOBER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2944B1-75E9-476C-8A8B-9FD500591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03163C-311F-4A4F-B965-F926FA3AC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28850"/>
            <a:ext cx="438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The right queue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CA1E0B-365E-4806-BBC5-1D7BDF1FA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38425"/>
            <a:ext cx="4381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See the reviews that need your attention.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CA1782-FE96-4069-A4E3-8161CE004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00425"/>
            <a:ext cx="438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The evidence behind it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F34A61-F865-408E-A504-2E374C0BF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0"/>
            <a:ext cx="4381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Open the source before accepting the proposed decision.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914BD8-6809-4277-8ADA-26F4E43A3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0"/>
            <a:ext cx="438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A named decision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E6C309-A74F-4DA9-96CB-C1BE7B512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4381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Approve, return or escalate within your authority.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A7E397-641D-4E90-9A17-FE6008CD5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91225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F5B57A"/>
                </a:solidFill>
                <a:latin typeface="DejaVu Sans"/>
                <a:ea typeface="DejaVu Sans"/>
                <a:cs typeface="DejaVu Sans"/>
              </a:rPr>
              <a:t>iPhone 18 Pro Max design concept. Not a shipping app.</a:t>
            </a:r>
          </a:p>
        </p:txBody>
      </p:sp>
    </p:spTree>
    <p:extLst>
      <p:ext uri="{BB962C8B-B14F-4D97-AF65-F5344CB8AC3E}">
        <p14:creationId xmlns:p14="http://schemas.microsoft.com/office/powerpoint/2010/main" val="40717871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03C09F-78E1-4F82-BF84-7F4FCCDA909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ddbcbe5ca54323"/>
          <a:stretch xmlns:a="http://schemas.openxmlformats.org/drawingml/2006/main"/>
        </p:blipFill>
        <p:spPr>
          <a:xfrm xmlns:a="http://schemas.openxmlformats.org/drawingml/2006/main">
            <a:off x="10477500" y="211137"/>
            <a:ext cx="1066800" cy="7112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B6B292-8B4F-45E6-960A-C0C40FDD9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9334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AI AGENT OVERSIGHT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15E45F-28B6-4C16-B924-064FB9D22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5727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ARVIONIQS Verify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7FFEE1-A4C7-4C6C-B543-9736C6B88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ARVIONIQS   /   OCTOBER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77B603-282C-496F-AE96-A31544A31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91D1AE-F50F-41D8-92F9-17A7F5DB7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pPr>
            <a:r>
              <a: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3F8BF3-998D-4B7A-963E-7E44D821B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76575"/>
            <a:ext cx="31591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Fleet visibility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B0F239-E18D-4223-8643-7566E0A45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43350"/>
            <a:ext cx="315912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See agent activity, questions and alerts in one place. Surface agents that appear stuck or looping.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69EF74-BBA2-4493-9DA6-7C2E6C866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2100" y="2333625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pPr>
            <a:r>
              <a: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9E091D-CE6D-4C6C-BCF7-023CBFF43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2100" y="3076575"/>
            <a:ext cx="31591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Completion checks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45D2CD-D236-4DEB-8CAB-83C36EC87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2100" y="3943350"/>
            <a:ext cx="315912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Compare claims such as “tests pass”, “committed” and “pushed” with transcripts and code history.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D1C71D-0A44-4E44-BCDE-42D056B39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94600" y="2333625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pPr>
            <a:r>
              <a: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B0B53D-3EF0-4AF9-930C-F09AC0A07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94600" y="3076575"/>
            <a:ext cx="31591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Project continuity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AAB247-2571-4981-93EE-D345A92DA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94600" y="3943350"/>
            <a:ext cx="315912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Keep or reject proposed project memory. Start the next session with accepted context.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F8250D-76FF-43B3-B85D-00FEBB2A6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95975"/>
            <a:ext cx="10858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F5B57A"/>
                </a:solidFill>
                <a:latin typeface="DejaVu Sans"/>
                <a:ea typeface="DejaVu Sans"/>
                <a:cs typeface="DejaVu Sans"/>
              </a:rPr>
              <a:t>Reported tested core: Claude Code on Linux. Other vendor support is on the roadmap.</a:t>
            </a:r>
          </a:p>
        </p:txBody>
      </p:sp>
    </p:spTree>
    <p:extLst>
      <p:ext uri="{BB962C8B-B14F-4D97-AF65-F5344CB8AC3E}">
        <p14:creationId xmlns:p14="http://schemas.microsoft.com/office/powerpoint/2010/main" val="150409420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B859BB-6DBD-45F6-83DA-F307D469AE3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e10b2ee0394b29"/>
          <a:stretch xmlns:a="http://schemas.openxmlformats.org/drawingml/2006/main"/>
        </p:blipFill>
        <p:spPr>
          <a:xfrm xmlns:a="http://schemas.openxmlformats.org/drawingml/2006/main">
            <a:off x="10477500" y="211137"/>
            <a:ext cx="1066800" cy="7112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C3A24F-F2DA-49A5-9E0D-1FBE42E0A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9334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VERIFY EXAMPLE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C5C5FF-FC2F-4865-AC55-0BC96D3AF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5727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A claim of completion needs a receipt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6EF980-B05D-46D8-92D5-FE154BA7B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ARVIONIQS   /   OCTOBER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291E44-2F78-41D9-865F-88743A457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A14165-40A1-4567-B25C-DBB44980E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09800"/>
            <a:ext cx="1057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Agent claim: “Tests pass and the change is pushed”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151772-7749-4E71-8DAF-07ACC91FA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19375"/>
            <a:ext cx="10572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The statement alone does not establish completion.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3EF117-8743-47C5-B031-236A394A8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62325"/>
            <a:ext cx="1057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Evidence review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06BB14-EAD9-4FA3-A978-AAD6D4ACC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71900"/>
            <a:ext cx="10572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Compare the transcript with test activity and the repository history.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986BC1-8587-450C-97AB-21DC081D0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14850"/>
            <a:ext cx="1057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A visible verdict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DB413D-1BB3-45BD-BFFB-643816C65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24425"/>
            <a:ext cx="10572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Show uncertainty when evidence is missing. Source describes advisory amber verdicts while checker accuracy is assessed.</a:t>
            </a:r>
          </a:p>
        </p:txBody>
      </p:sp>
    </p:spTree>
    <p:extLst>
      <p:ext uri="{BB962C8B-B14F-4D97-AF65-F5344CB8AC3E}">
        <p14:creationId xmlns:p14="http://schemas.microsoft.com/office/powerpoint/2010/main" val="130864694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A463DC-86F0-4D28-8A2E-E06134E6D30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1d01f5061d48fc"/>
          <a:stretch xmlns:a="http://schemas.openxmlformats.org/drawingml/2006/main"/>
        </p:blipFill>
        <p:spPr>
          <a:xfrm xmlns:a="http://schemas.openxmlformats.org/drawingml/2006/main">
            <a:off x="10477500" y="211137"/>
            <a:ext cx="1066800" cy="7112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E10846-CCE4-4197-8EED-20B618E0E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9334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ENGINEERING DISCIPLINE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14D7BE-8A08-4C38-A19D-425EE8DDF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5727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The development method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591675-B7E5-4EF9-B51D-1B8DE500D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ARVIONIQS   /   OCTOBER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4C9AD0-90C5-4D92-A363-06C547343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3387F7-C0F5-4593-9127-B5394F8C6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pPr>
            <a:r>
              <a: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CF7B45-8F12-4F83-BFAF-51D629CBE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76575"/>
            <a:ext cx="31591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Proof on every change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46ED2B-D2FB-4CDE-8934-77B09511B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43350"/>
            <a:ext cx="315912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Record the checks that ran and their results. Combine automated gates with review of the evidence.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089454-55EB-4331-A884-5C0E42B38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2100" y="2333625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pPr>
            <a:r>
              <a: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853DCD-0DF7-4F5F-B76E-144C58EA5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2100" y="3076575"/>
            <a:ext cx="31591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Independent review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A01CC7-0236-4314-B112-01BF6C1F0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2100" y="3943350"/>
            <a:ext cx="315912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Challenge the design before implementation. Simplify a design when repeated review exposes weaknesses.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38543A-F16E-4F85-8471-27E84C390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94600" y="2333625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pPr>
            <a:r>
              <a: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748D4F-723F-478E-9C1D-2674C4722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94600" y="3076575"/>
            <a:ext cx="31591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Continuity and recovery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E250B9-2C87-4912-A51D-B5D226B8B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94600" y="3943350"/>
            <a:ext cx="315912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Keep decisions and session handovers. Use checkpoints and rollback when execution fails.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046627-A66D-46A0-8543-7DDD7BB28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67400"/>
            <a:ext cx="10763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F5B57A"/>
                </a:solidFill>
                <a:latin typeface="DejaVu Sans"/>
                <a:ea typeface="DejaVu Sans"/>
                <a:cs typeface="DejaVu Sans"/>
              </a:rPr>
              <a:t>Passing tests alone does not prove security or correctness.</a:t>
            </a:r>
          </a:p>
        </p:txBody>
      </p:sp>
    </p:spTree>
    <p:extLst>
      <p:ext uri="{BB962C8B-B14F-4D97-AF65-F5344CB8AC3E}">
        <p14:creationId xmlns:p14="http://schemas.microsoft.com/office/powerpoint/2010/main" val="20044728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0E3B9C-7C74-4B1A-B772-920D87D2833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67a026daea4da1"/>
          <a:srcRect xmlns:a="http://schemas.openxmlformats.org/drawingml/2006/main" l="29677" t="0" r="2967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FA2C67-454F-43AF-A985-C7089F179E9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c2c09440134427"/>
          <a:stretch xmlns:a="http://schemas.openxmlformats.org/drawingml/2006/main"/>
        </p:blipFill>
        <p:spPr>
          <a:xfrm xmlns:a="http://schemas.openxmlformats.org/drawingml/2006/main">
            <a:off x="10477500" y="211137"/>
            <a:ext cx="1066800" cy="7112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0B095F-9EC2-4382-A6B0-3D1A61239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9334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DIFFERENTIATION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12625E-D791-4308-9B6F-C721AA301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5727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The combined advantage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9A0C13-3082-4F51-8090-737C634ED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ARVIONIQS   /   OCTOBER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67B3CC-5D3B-4A16-9821-26018BB83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5CB695-D7E2-41BA-B277-172CD4E27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0"/>
            <a:ext cx="6381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Memory with authority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F3E174-98C2-4456-B74D-B7547A188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0325"/>
            <a:ext cx="6381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Persistent context includes who can accept or change a fact.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9EDE42-0225-4BFF-8A20-64BF9B32F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62325"/>
            <a:ext cx="6381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Verification outside the agent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BA886C-295C-4260-A61A-D5E052B8C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71900"/>
            <a:ext cx="6381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Delivery claims face checks against evidence beyond the agent’s own assertion.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F237D1-1E63-4C69-BB3F-88B7FD5AC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6381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A reusable foundation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2EA5B9-3571-46A8-AC93-C2F169484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43475"/>
            <a:ext cx="6381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Company workflows and developer tools can share governed memory while serving different users.</a:t>
            </a:r>
          </a:p>
        </p:txBody>
      </p:sp>
    </p:spTree>
    <p:extLst>
      <p:ext uri="{BB962C8B-B14F-4D97-AF65-F5344CB8AC3E}">
        <p14:creationId xmlns:p14="http://schemas.microsoft.com/office/powerpoint/2010/main" val="10951872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C9D32E-CA1F-4668-932B-9D2CB101C36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d6df8a21644580"/>
          <a:srcRect xmlns:a="http://schemas.openxmlformats.org/drawingml/2006/main" l="0" t="781" r="0" b="78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E3A941-C7D4-4F5A-BF30-8BEA911BF17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18023fb7134d8f"/>
          <a:stretch xmlns:a="http://schemas.openxmlformats.org/drawingml/2006/main"/>
        </p:blipFill>
        <p:spPr>
          <a:xfrm xmlns:a="http://schemas.openxmlformats.org/drawingml/2006/main">
            <a:off x="10477500" y="211137"/>
            <a:ext cx="1066800" cy="7112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E6C133-BDD0-414A-A8D0-7596EC58F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9334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ILLUSTRATIVE USE CASES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E7A6F8-D226-4990-A140-EB8E43355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5727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Defence industry applications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9A32E1-1596-4D30-9613-C614F7BC6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ARVIONIQS   /   OCTOBER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30D84A-8529-4C96-AA1B-7F87585CF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10570F-4557-4FBD-9769-486AF94A0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0"/>
            <a:ext cx="628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Procurement and contract review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6456E5-F8AB-491F-B231-9343C24D4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0325"/>
            <a:ext cx="6286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Connect requirements, supplier evidence and accepted terms.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0CE0C6-4052-40DA-B648-91F2F243C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62325"/>
            <a:ext cx="628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Maintenance documentation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D9AFAD-20AC-4D5F-8FCF-69AA15224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71900"/>
            <a:ext cx="6286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Carry open issues and supporting documents into the next handover.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37AC00-BDFC-414C-AABB-8672A23F4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628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Software delivery oversight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F66B7C-F51C-457E-9362-9DCD4D4B2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43475"/>
            <a:ext cx="6286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Review AI coding agents’ completion claims while people retain release authority.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17BD04-7FF0-43A2-8E2A-2B6DB32BD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81700"/>
            <a:ext cx="10287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0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F5B57A"/>
                </a:solidFill>
                <a:latin typeface="DejaVu Sans"/>
                <a:ea typeface="DejaVu Sans"/>
                <a:cs typeface="DejaVu Sans"/>
              </a:rPr>
              <a:t>Administrative and engineering support concepts. No defence accreditation claimed.</a:t>
            </a:r>
          </a:p>
        </p:txBody>
      </p:sp>
    </p:spTree>
    <p:extLst>
      <p:ext uri="{BB962C8B-B14F-4D97-AF65-F5344CB8AC3E}">
        <p14:creationId xmlns:p14="http://schemas.microsoft.com/office/powerpoint/2010/main" val="190646680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F529BC-45C9-45FC-A3C9-7CDA5202796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6feb7dc85548eb"/>
          <a:stretch xmlns:a="http://schemas.openxmlformats.org/drawingml/2006/main"/>
        </p:blipFill>
        <p:spPr>
          <a:xfrm xmlns:a="http://schemas.openxmlformats.org/drawingml/2006/main">
            <a:off x="10477500" y="211137"/>
            <a:ext cx="1066800" cy="7112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713C4D-B0D0-4ED7-8CD5-C984EEFC7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9334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DEFENCE EXAMPLE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02F90E-426E-4F97-9780-FD3C1A8DA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5727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A maintenance handover with an open exception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F9A43E-F5DB-4D72-B928-DC1BF6781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ARVIONIQS   /   OCTOBER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880CFA-D746-4244-9ED0-9EA5FA0E8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16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EFF67F-4E36-4810-9274-9C8868AB0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pPr>
            <a:r>
              <a: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8BB6C3-5245-4AC8-A337-D1DFF578B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76575"/>
            <a:ext cx="31591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The requirement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3A8BFF-E6C9-4730-A6B1-44A5DCE1A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43350"/>
            <a:ext cx="315912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The service pack needs a supporting document. Record links that requirement to the source and owner.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56938E-45C7-4F6B-9BD4-CBA87652C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2100" y="2333625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pPr>
            <a:r>
              <a: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BD000C-BBB9-4234-9C53-37AC4EC0C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2100" y="3076575"/>
            <a:ext cx="31591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The review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DCB142-F6FD-4415-970A-8F9DC15F6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2100" y="3943350"/>
            <a:ext cx="315912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Missing evidence remains visible. A qualified reviewer requests clarification and reviews the response.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23C7C5-F5DD-45FC-B117-15D0DD0C2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94600" y="2333625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pPr>
            <a:r>
              <a: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3A1E69-5C18-4386-9D13-B8447776D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94600" y="3076575"/>
            <a:ext cx="31591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The acceptance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3B6AD0-2F90-49AE-90BB-0580875D6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94600" y="3943350"/>
            <a:ext cx="315912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An authorised person records the outcome. The next team can inspect the evidence and sign-off history.</a:t>
            </a:r>
          </a:p>
        </p:txBody>
      </p:sp>
    </p:spTree>
    <p:extLst>
      <p:ext uri="{BB962C8B-B14F-4D97-AF65-F5344CB8AC3E}">
        <p14:creationId xmlns:p14="http://schemas.microsoft.com/office/powerpoint/2010/main" val="181156302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F564E8-C235-4531-8F27-DC1343B7F36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b8a6533d5b4531"/>
          <a:stretch xmlns:a="http://schemas.openxmlformats.org/drawingml/2006/main"/>
        </p:blipFill>
        <p:spPr>
          <a:xfrm xmlns:a="http://schemas.openxmlformats.org/drawingml/2006/main">
            <a:off x="10477500" y="211137"/>
            <a:ext cx="1066800" cy="7112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CF4ABE-480D-4B4A-913A-8FAE566EB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9334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DEFENCE ENGINEERING EXAMPLE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764EF4-B17F-4183-90FB-036E81CD5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5727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Software changes behind the handover tool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A21455-2974-4DF8-97D0-7FF73C589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ARVIONIQS   /   OCTOBER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7F287C-CC00-4162-A28F-B96570C8F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17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D726FA-D10D-4A31-A415-4F8F008A6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0"/>
            <a:ext cx="1057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Record carries the accepted requirement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0E9881-E07A-4527-85BE-6FEAE42EA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0325"/>
            <a:ext cx="10572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The engineering team can refer to the agreed workflow and evidence rules.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A36711-F2DD-40F9-915F-4D03E70B8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62325"/>
            <a:ext cx="1057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Verify checks agent delivery claims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C8CA27-BCC4-44BE-B268-85162CD5F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71900"/>
            <a:ext cx="10572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If coding agents change the tool, compare claimed tests and commits with recorded evidence.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1E31D4-E896-48BD-AC13-073B9CFBD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1057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People approve release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C78D6E-BAE6-4459-B201-DEF3026F5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43475"/>
            <a:ext cx="10572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Quality, security and deployment checks remain necessary. Agent verification does not certify airworthiness.</a:t>
            </a:r>
          </a:p>
        </p:txBody>
      </p:sp>
    </p:spTree>
    <p:extLst>
      <p:ext uri="{BB962C8B-B14F-4D97-AF65-F5344CB8AC3E}">
        <p14:creationId xmlns:p14="http://schemas.microsoft.com/office/powerpoint/2010/main" val="45765453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72E59F-36C3-49A6-BC93-77AB7EE6E75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a2e7449f99489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27B850-D0D8-4E73-8D6F-54421E2A129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18e58affce4067"/>
          <a:stretch xmlns:a="http://schemas.openxmlformats.org/drawingml/2006/main"/>
        </p:blipFill>
        <p:spPr>
          <a:xfrm xmlns:a="http://schemas.openxmlformats.org/drawingml/2006/main">
            <a:off x="10477500" y="211137"/>
            <a:ext cx="1066800" cy="7112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E7463C-2456-4AE6-A3CE-B08A7E2CB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9334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CUSTOMER ASSURANCE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CE2E03-7763-490A-9C96-2EE14A039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5727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Security and deployment boundaries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7BD09A-736D-41A7-A3BB-3279C86E8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ARVIONIQS   /   OCTOBER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3631BE-1553-4564-B1F6-575D6F5E8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18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DEF250-20E3-4149-9D50-F1027BF45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0"/>
            <a:ext cx="6572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Define the permitted data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BA144A-95E7-41E3-A1D4-9C94658E5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0325"/>
            <a:ext cx="6572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Agree hosting, retention, access boundaries and approved model connections.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276E53-C906-4CBB-AC48-B729342B3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43275"/>
            <a:ext cx="6572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Validate the whole environment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57D277-EDE3-4977-87C0-B02F8EF64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52850"/>
            <a:ext cx="6572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A local verification tool does not make connected coding agents or model services offline.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1A5556-1B0F-4970-B259-7DDF2687A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95800"/>
            <a:ext cx="6572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Complete the release gates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89B58B-11DE-407F-B83E-BCFE8F2CC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05375"/>
            <a:ext cx="6572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Security hardening and company data isolation remain launch work in the supplied overview.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18EE81-1963-41E3-9533-A98DB5E7B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81700"/>
            <a:ext cx="1038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F5B57A"/>
                </a:solidFill>
                <a:latin typeface="DejaVu Sans"/>
                <a:ea typeface="DejaVu Sans"/>
                <a:cs typeface="DejaVu Sans"/>
              </a:rPr>
              <a:t>Begin defence pilots with synthetic or approved non-classified data.</a:t>
            </a:r>
          </a:p>
        </p:txBody>
      </p:sp>
    </p:spTree>
    <p:extLst>
      <p:ext uri="{BB962C8B-B14F-4D97-AF65-F5344CB8AC3E}">
        <p14:creationId xmlns:p14="http://schemas.microsoft.com/office/powerpoint/2010/main" val="64991607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7B9F85-D639-4EB6-AE64-901CDE6C708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7e724e9d7b46dd"/>
          <a:stretch xmlns:a="http://schemas.openxmlformats.org/drawingml/2006/main"/>
        </p:blipFill>
        <p:spPr>
          <a:xfrm xmlns:a="http://schemas.openxmlformats.org/drawingml/2006/main">
            <a:off x="10477500" y="211137"/>
            <a:ext cx="1066800" cy="7112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9EB649-CBAC-44D3-811E-C7410EB9C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9334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READINESS AS OF 5 OCTOBER 2026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A67920-4DCF-4007-9B7C-CA86F8D01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5727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What the source reports today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6A79BE-DD78-4BC4-B829-5B5513C30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ARVIONIQS   /   OCTOBER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1E7531-4393-4E19-A19A-06BF373F0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19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B0E01E-0F35-4A4F-BFD4-CBF1AFD63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57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Record: working demonstration release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DA8892-CA8C-45F0-A927-82EDC6B94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52700"/>
            <a:ext cx="10572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Invite-only. Commercial launch still requires billing, erasure support, public-surface hardening, isolation completion and model endpoint choice.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765729-24B7-4DC5-B34E-9AB35FC2F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00425"/>
            <a:ext cx="1057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Verify: tested core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8DC140-26D3-4549-B266-DCF1EACFF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0"/>
            <a:ext cx="10572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Claude Code on Linux. Handovers and installation work await completion or merge. Sign-up and billing remain launch work.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AF564E-E5DC-4CB6-AD27-D5AD7A6CD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57725"/>
            <a:ext cx="1057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Build: oversight running, build work paused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DCF597-7DF5-457B-9DF3-944371382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67300"/>
            <a:ext cx="10572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The build pipeline has known acceptance failures. A tested CORE link exists, without measured learning benefit yet.</a:t>
            </a:r>
          </a:p>
        </p:txBody>
      </p:sp>
    </p:spTree>
    <p:extLst>
      <p:ext uri="{BB962C8B-B14F-4D97-AF65-F5344CB8AC3E}">
        <p14:creationId xmlns:p14="http://schemas.microsoft.com/office/powerpoint/2010/main" val="24097776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828214-535A-4C27-A904-F597D5F0693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dc92f771e14903"/>
          <a:stretch xmlns:a="http://schemas.openxmlformats.org/drawingml/2006/main"/>
        </p:blipFill>
        <p:spPr>
          <a:xfrm xmlns:a="http://schemas.openxmlformats.org/drawingml/2006/main">
            <a:off x="10477500" y="211137"/>
            <a:ext cx="1066800" cy="7112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B6D29F-B1C8-4A44-BBD5-939D48C31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9334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DESIGNED CAPABILITIES AND FUTURE DIRECTIONS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7D7203-1E23-4568-83D9-E5BECFDC2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5727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The roadmap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58E123-C23E-47BB-964D-92054CEB1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ARVIONIQS   /   OCTOBER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99A3E4-136B-49FB-8575-B54B38D81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20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5B97F9-734B-4237-A82D-A3BF6F87C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pPr>
            <a:r>
              <a: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35483F-0625-4ECA-8137-A6038B846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76575"/>
            <a:ext cx="31591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Record operator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AE035D-2218-4CB3-99F0-3BFBFFD79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43350"/>
            <a:ext cx="315912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Proactive draft follow-ups and documents for approval. Expanded noticing and confidential team areas.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14DE03-992A-4F45-B0B6-DFF8E60B8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2100" y="2333625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pPr>
            <a:r>
              <a: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623B0A-D9B0-4EBE-82EE-F91D047CA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2100" y="3076575"/>
            <a:ext cx="31591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Verify expansion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5EDB7B-4F9A-45D4-8983-EA560F20A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2100" y="3943350"/>
            <a:ext cx="315912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Wider agent support, checked handovers and planning. Proposed spec-to-software orchestration.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CFF48A-A374-4463-834A-E28139EC9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94600" y="2333625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pPr>
            <a:r>
              <a: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C0EDA5-F0DC-4F2E-BD7D-7F66EFB43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94600" y="3076575"/>
            <a:ext cx="31591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Broader adoption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49B30A-471D-4516-9F71-974EABE45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94600" y="3943350"/>
            <a:ext cx="315912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Team rulebooks, signed decision records and additional workflows built on the shared engines.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33A3B1-DEF2-4C10-9A96-ED78F9A99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48350"/>
            <a:ext cx="1095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F5B57A"/>
                </a:solidFill>
                <a:latin typeface="DejaVu Sans"/>
                <a:ea typeface="DejaVu Sans"/>
                <a:cs typeface="DejaVu Sans"/>
              </a:rPr>
              <a:t>Roadmap, not current availability. Sequence and release dates require engineering validation.</a:t>
            </a:r>
          </a:p>
        </p:txBody>
      </p:sp>
    </p:spTree>
    <p:extLst>
      <p:ext uri="{BB962C8B-B14F-4D97-AF65-F5344CB8AC3E}">
        <p14:creationId xmlns:p14="http://schemas.microsoft.com/office/powerpoint/2010/main" val="179873805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5AD75E-196E-4A7A-943C-D6ED9EF004F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efd744f8ca4844"/>
          <a:stretch xmlns:a="http://schemas.openxmlformats.org/drawingml/2006/main"/>
        </p:blipFill>
        <p:spPr>
          <a:xfrm xmlns:a="http://schemas.openxmlformats.org/drawingml/2006/main">
            <a:off x="10477500" y="211137"/>
            <a:ext cx="1066800" cy="7112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3FA406-6581-4EB1-8228-19139E0A9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9334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PROPOSED EVALUATION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802756-885A-4167-9B26-3FB232711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5727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A focused 90-day pilot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DC19F0-C4D5-452D-B3D8-4ED495CB6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ARVIONIQS   /   OCTOBER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35795E-957A-40EC-84B3-14B6118B2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21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6D4A37-4DCE-40B5-8FD6-871D49F55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pPr>
            <a:r>
              <a: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DB7BC2-39B3-4D7B-AF44-A47D30A5D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76575"/>
            <a:ext cx="31591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Days 1–15</a:t>
            </a:r>
          </a:p>
          <a:p xmlns:a="http://schemas.openxmlformats.org/drawingml/2006/main">
            <a: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Scope and baseline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D97110-42C9-4A71-936F-78C85E6F6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43350"/>
            <a:ext cx="315912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Choose one workflow, an accountable owner and permitted data. Measure the current process.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73A14D-39FE-45C4-A0D2-7AF561653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2100" y="2333625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pPr>
            <a:r>
              <a: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64CB03-35FD-45D4-8C33-CC85B7721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2100" y="3076575"/>
            <a:ext cx="31591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Days 16–60</a:t>
            </a:r>
          </a:p>
          <a:p xmlns:a="http://schemas.openxmlformats.org/drawingml/2006/main">
            <a: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Configure and test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850D02-B56A-4EA0-A8BB-A4E7243DF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2100" y="3943350"/>
            <a:ext cx="315912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Import approved records. Review conflicts and access boundaries. Test with representative tasks.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914B9D-9D68-4DE9-8461-59F0238B4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94600" y="2333625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pPr>
            <a:r>
              <a: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AEAB43-47B1-434A-B0AB-7DC99B00A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94600" y="3076575"/>
            <a:ext cx="31591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Days 61–90</a:t>
            </a:r>
          </a:p>
          <a:p xmlns:a="http://schemas.openxmlformats.org/drawingml/2006/main">
            <a: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Decision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453AFD-80B2-44E0-90AB-493A14889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94600" y="3943350"/>
            <a:ext cx="315912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Compare evidence retrieval time, approval traceability and unresolved critical findings with agreed criteria.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F3ED02-3536-4979-914F-8ED4BA478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48350"/>
            <a:ext cx="1066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F5B57A"/>
                </a:solidFill>
                <a:latin typeface="DejaVu Sans"/>
                <a:ea typeface="DejaVu Sans"/>
                <a:cs typeface="DejaVu Sans"/>
              </a:rPr>
              <a:t>Acceptance criteria are agreed pilot goals, not achieved results.</a:t>
            </a:r>
          </a:p>
        </p:txBody>
      </p:sp>
    </p:spTree>
    <p:extLst>
      <p:ext uri="{BB962C8B-B14F-4D97-AF65-F5344CB8AC3E}">
        <p14:creationId xmlns:p14="http://schemas.microsoft.com/office/powerpoint/2010/main" val="87396342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DD0F2B-B7E1-407C-9875-A45F65E29E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ae1984b7cb429f"/>
          <a:stretch xmlns:a="http://schemas.openxmlformats.org/drawingml/2006/main"/>
        </p:blipFill>
        <p:spPr>
          <a:xfrm xmlns:a="http://schemas.openxmlformats.org/drawingml/2006/main">
            <a:off x="10477500" y="211137"/>
            <a:ext cx="1066800" cy="7112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F8374B-91D0-4101-96D0-67959C0F6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9334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PROPOSED MODEL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C9F995-4E29-4D86-BB50-9841F2B30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5727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Commercial adoption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703194-DA51-47DB-942D-55BE89F21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ARVIONIQS   /   OCTOBER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196AC1-6646-4339-A944-6FF4F184A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22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70813D-EF93-4F02-9B8D-33C16C580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pPr>
            <a:r>
              <a: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5624A4-F0E4-43F7-9AB9-8243BC767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76575"/>
            <a:ext cx="31591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Record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5AF2D7-DA08-4FB3-B015-2C8082108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43350"/>
            <a:ext cx="315912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A bounded paid pilot, followed by an annual agreement reflecting users, workflow and deployment scope.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1D8294-CE7A-4276-AF64-0FE01BE0D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2100" y="2333625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pPr>
            <a:r>
              <a: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7E753E-5EEE-4B18-B2A4-0363B4A92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2100" y="3076575"/>
            <a:ext cx="31591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Verify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02E320-A068-4C24-8DFD-55D59A49E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2100" y="3943350"/>
            <a:ext cx="315912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A developer offering with a potential team tier. Packaging and billing require launch completion.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5E81E6-07BB-407E-8E35-5E1BCF465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94600" y="2333625"/>
            <a:ext cx="95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pPr>
            <a:r>
              <a:rPr sz="3150" b="0">
                <a:solidFill>
                  <a:srgbClr val="F5B57A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BC285D-7378-450A-AB2D-6C7EDC258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94600" y="3076575"/>
            <a:ext cx="31591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Expansion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4AD0BE-D1AF-4163-A3CF-CBD500F76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94600" y="3943350"/>
            <a:ext cx="315912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Add workflows after proving value. Confirm integrations and access for each organisation.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A18751-6CDB-4D9F-B5F6-79BBCEE22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48350"/>
            <a:ext cx="1066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Pricing, customer traction and revenue are not established by the supplied overview.</a:t>
            </a:r>
          </a:p>
        </p:txBody>
      </p:sp>
    </p:spTree>
    <p:extLst>
      <p:ext uri="{BB962C8B-B14F-4D97-AF65-F5344CB8AC3E}">
        <p14:creationId xmlns:p14="http://schemas.microsoft.com/office/powerpoint/2010/main" val="13913566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089CA3-5759-4695-BE07-FFBA08CAEF2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a9311aab3b4915"/>
          <a:stretch xmlns:a="http://schemas.openxmlformats.org/drawingml/2006/main"/>
        </p:blipFill>
        <p:spPr>
          <a:xfrm xmlns:a="http://schemas.openxmlformats.org/drawingml/2006/main">
            <a:off x="10477500" y="211137"/>
            <a:ext cx="1066800" cy="7112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87BD3C-FAAE-42B0-8E0B-DA8FB418B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9334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IMPLEMENTATION PRIORITIES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A70C04-2BFC-4BD9-B240-33B1C9EC4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5727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The ARVIONIQS path forward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69482B-5509-4336-ACB6-88583BFC7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ARVIONIQS   /   OCTOBER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C43DEE-2569-40B2-AF45-74CB16E6E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23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0475E8-93C2-4DEC-BAEE-A85135BD3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0"/>
            <a:ext cx="1057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Confirm the rights and product integration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FF12A0-DF12-4B99-B30C-31E708CBB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0325"/>
            <a:ext cx="10572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The source says the creator holds the technology. Formalise the intended ARVIONIQS scope before making ownership claims.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F66D53-13F0-449A-B519-0B67D7D23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52800"/>
            <a:ext cx="1057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Complete the commercial release work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B980C6-2F8E-40E9-9E42-B532130EF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62375"/>
            <a:ext cx="10572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Close product-specific security and operational gaps, then validate the combined customer experience.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FBC173-A723-436C-B3DC-0700DD62F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14850"/>
            <a:ext cx="1057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Demonstrate one valuable workflow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E31935-7836-4A15-99E8-BC8389571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24425"/>
            <a:ext cx="10572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Use evidence from the pilot to support wider adoption and the next product release.</a:t>
            </a:r>
          </a:p>
        </p:txBody>
      </p:sp>
    </p:spTree>
    <p:extLst>
      <p:ext uri="{BB962C8B-B14F-4D97-AF65-F5344CB8AC3E}">
        <p14:creationId xmlns:p14="http://schemas.microsoft.com/office/powerpoint/2010/main" val="195322331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BB7073-1605-4B0F-81D8-1E553FB6502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9a0fa99f4e4c17"/>
          <a:srcRect xmlns:a="http://schemas.openxmlformats.org/drawingml/2006/main" l="0" t="781" r="0" b="78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11ECB8-104B-4706-A1E6-D5B3431CB88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c793e2b11243c4"/>
          <a:stretch xmlns:a="http://schemas.openxmlformats.org/drawingml/2006/main"/>
        </p:blipFill>
        <p:spPr>
          <a:xfrm xmlns:a="http://schemas.openxmlformats.org/drawingml/2006/main">
            <a:off x="10477500" y="211137"/>
            <a:ext cx="1066800" cy="7112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1374C5-B4F7-477B-886A-BA4E54664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B5C5D6"/>
                </a:solidFill>
                <a:latin typeface="DejaVu Sans"/>
                <a:ea typeface="DejaVu Sans"/>
                <a:cs typeface="DejaVu Sans"/>
              </a:rPr>
              <a:t>ARVIONIQS   /   OCTOBER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617673-CADE-4B7F-AB45-FD1FFBFF2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24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68F69D-EEF3-4F8C-9B16-CCABAC647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7620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65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4650" b="1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4650" b="1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ARVIONIQS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091F88-A4EC-4400-B512-40E1DF636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6953250" cy="140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3225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3225" b="0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Governed intelligence</a:t>
            </a:r>
          </a:p>
          <a:p xmlns:a="http://schemas.openxmlformats.org/drawingml/2006/main">
            <a:pPr>
              <a:defRPr sz="3225" b="0">
                <a:solidFill>
                  <a:srgbClr val="86CEFF"/>
                </a:solidFill>
                <a:latin typeface="DejaVu Sans"/>
                <a:ea typeface="DejaVu Sans"/>
                <a:cs typeface="DejaVu Sans"/>
              </a:defRPr>
            </a:pPr>
            <a:r>
              <a:rPr sz="3225" b="0">
                <a:solidFill>
                  <a:srgbClr val="86CEFF"/>
                </a:solidFill>
                <a:latin typeface="DejaVu Sans"/>
                <a:ea typeface="DejaVu Sans"/>
                <a:cs typeface="DejaVu Sans"/>
              </a:rPr>
              <a:t>Authorised action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831438-B991-459B-87C8-79B8C0340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48175"/>
            <a:ext cx="7429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A stronger record.</a:t>
            </a:r>
          </a:p>
          <a:p xmlns:a="http://schemas.openxmlformats.org/drawingml/2006/main">
            <a:pPr>
              <a:defRPr sz="2175" b="0">
                <a:solidFill>
                  <a:srgbClr val="F1F6FC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F6FC"/>
                </a:solidFill>
                <a:latin typeface="DejaVu Sans"/>
                <a:ea typeface="DejaVu Sans"/>
                <a:cs typeface="DejaVu Sans"/>
              </a:rPr>
              <a:t>Evidence behind the next decision.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1B80D8-4F6E-4BCF-BDC8-1E5666C73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76900"/>
            <a:ext cx="714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F5B57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5B57A"/>
                </a:solidFill>
                <a:latin typeface="DejaVu Sans"/>
                <a:ea typeface="DejaVu Sans"/>
                <a:cs typeface="DejaVu Sans"/>
              </a:rPr>
              <a:t>arvioniqs.com</a:t>
            </a:r>
          </a:p>
        </p:txBody>
      </p:sp>
    </p:spTree>
    <p:extLst>
      <p:ext uri="{BB962C8B-B14F-4D97-AF65-F5344CB8AC3E}">
        <p14:creationId xmlns:p14="http://schemas.microsoft.com/office/powerpoint/2010/main" val="170600120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2026-10-08T08:24:49.1230000Z</dcterms:created>
  <dcterms:modified xsi:type="dcterms:W3CDTF">2026-10-08T08:24:49.1230000Z</dcterms:modified>
</coreProperties>
</file>